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 Slab" panose="020B0604020202020204" charset="0"/>
      <p:regular r:id="rId18"/>
    </p:embeddedFont>
    <p:embeddedFont>
      <p:font typeface="Roboto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906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505" y="480655"/>
            <a:ext cx="7920990" cy="4368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550"/>
              </a:lnSpc>
              <a:buNone/>
            </a:pPr>
            <a:r>
              <a:rPr lang="en-US" sz="685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Parallel Algorithms for Butterfly Computations</a:t>
            </a:r>
            <a:endParaRPr lang="en-US" sz="6850" dirty="0"/>
          </a:p>
        </p:txBody>
      </p:sp>
      <p:sp>
        <p:nvSpPr>
          <p:cNvPr id="4" name="Text 1"/>
          <p:cNvSpPr/>
          <p:nvPr/>
        </p:nvSpPr>
        <p:spPr>
          <a:xfrm>
            <a:off x="611505" y="5110877"/>
            <a:ext cx="7920990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11505" y="5652492"/>
            <a:ext cx="2620923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Group Members: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11505" y="6242090"/>
            <a:ext cx="2820114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Ayaan Khan (22i-0832)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11505" y="6831687"/>
            <a:ext cx="3068717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Ayaan Mughal (22i-0861)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611505" y="7421285"/>
            <a:ext cx="2757488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Salar Shoaib (20-0830)</a:t>
            </a:r>
            <a:endParaRPr lang="en-US" sz="20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829" y="1488758"/>
            <a:ext cx="7269599" cy="896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Benefits &amp; Scalability</a:t>
            </a:r>
            <a:endParaRPr lang="en-US" sz="5600" dirty="0"/>
          </a:p>
        </p:txBody>
      </p:sp>
      <p:sp>
        <p:nvSpPr>
          <p:cNvPr id="4" name="Shape 1"/>
          <p:cNvSpPr/>
          <p:nvPr/>
        </p:nvSpPr>
        <p:spPr>
          <a:xfrm>
            <a:off x="727829" y="2931200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403509" y="2931200"/>
            <a:ext cx="3064550" cy="519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Speedup</a:t>
            </a:r>
            <a:endParaRPr lang="en-US" sz="3250" dirty="0"/>
          </a:p>
        </p:txBody>
      </p:sp>
      <p:sp>
        <p:nvSpPr>
          <p:cNvPr id="6" name="Text 3"/>
          <p:cNvSpPr/>
          <p:nvPr/>
        </p:nvSpPr>
        <p:spPr>
          <a:xfrm>
            <a:off x="1403509" y="3575685"/>
            <a:ext cx="3064550" cy="831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Significant speedup over sequential baseline.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4675942" y="2931200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5351621" y="2931200"/>
            <a:ext cx="3064550" cy="519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MPI Overhead</a:t>
            </a:r>
            <a:endParaRPr lang="en-US" sz="3250" dirty="0"/>
          </a:p>
        </p:txBody>
      </p:sp>
      <p:sp>
        <p:nvSpPr>
          <p:cNvPr id="9" name="Text 6"/>
          <p:cNvSpPr/>
          <p:nvPr/>
        </p:nvSpPr>
        <p:spPr>
          <a:xfrm>
            <a:off x="5351621" y="3575685"/>
            <a:ext cx="3064550" cy="831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Minimal overhead due to METIS partitioning.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727829" y="4848939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1403509" y="4848939"/>
            <a:ext cx="3064550" cy="519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Vertices</a:t>
            </a:r>
            <a:endParaRPr lang="en-US" sz="3250" dirty="0"/>
          </a:p>
        </p:txBody>
      </p:sp>
      <p:sp>
        <p:nvSpPr>
          <p:cNvPr id="12" name="Text 9"/>
          <p:cNvSpPr/>
          <p:nvPr/>
        </p:nvSpPr>
        <p:spPr>
          <a:xfrm>
            <a:off x="1403509" y="5493425"/>
            <a:ext cx="3064550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Handles graphs with millions of vertices and edges.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4675942" y="4848939"/>
            <a:ext cx="467797" cy="46779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14" name="Text 11"/>
          <p:cNvSpPr/>
          <p:nvPr/>
        </p:nvSpPr>
        <p:spPr>
          <a:xfrm>
            <a:off x="5351621" y="4848939"/>
            <a:ext cx="3064550" cy="519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Scalability</a:t>
            </a:r>
            <a:endParaRPr lang="en-US" sz="3250" dirty="0"/>
          </a:p>
        </p:txBody>
      </p:sp>
      <p:sp>
        <p:nvSpPr>
          <p:cNvPr id="15" name="Text 12"/>
          <p:cNvSpPr/>
          <p:nvPr/>
        </p:nvSpPr>
        <p:spPr>
          <a:xfrm>
            <a:off x="5351621" y="5493425"/>
            <a:ext cx="3064550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scaling as nodes increase, foundation for advanced mining.</a:t>
            </a:r>
            <a:endParaRPr lang="en-US"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529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149691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Thank You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793790" y="6907530"/>
            <a:ext cx="1141154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We appreciate your attention and interest throughout this presentation.</a:t>
            </a:r>
            <a:endParaRPr lang="en-US" sz="2650" dirty="0"/>
          </a:p>
        </p:txBody>
      </p:sp>
      <p:sp>
        <p:nvSpPr>
          <p:cNvPr id="5" name="Rectangle 4"/>
          <p:cNvSpPr/>
          <p:nvPr/>
        </p:nvSpPr>
        <p:spPr>
          <a:xfrm>
            <a:off x="12812233" y="7644809"/>
            <a:ext cx="1818167" cy="499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364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8188" y="3478411"/>
            <a:ext cx="9539049" cy="909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150"/>
              </a:lnSpc>
              <a:buNone/>
            </a:pPr>
            <a:r>
              <a:rPr lang="en-US" sz="570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Introduction &amp; Applications</a:t>
            </a:r>
            <a:endParaRPr lang="en-US" sz="5700" dirty="0"/>
          </a:p>
        </p:txBody>
      </p:sp>
      <p:sp>
        <p:nvSpPr>
          <p:cNvPr id="4" name="Shape 1"/>
          <p:cNvSpPr/>
          <p:nvPr/>
        </p:nvSpPr>
        <p:spPr>
          <a:xfrm>
            <a:off x="738188" y="4941570"/>
            <a:ext cx="474464" cy="474464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423511" y="4941570"/>
            <a:ext cx="3558778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Efficient Butterfly Counting</a:t>
            </a:r>
            <a:endParaRPr lang="en-US" sz="3300" dirty="0"/>
          </a:p>
        </p:txBody>
      </p:sp>
      <p:sp>
        <p:nvSpPr>
          <p:cNvPr id="6" name="Text 3"/>
          <p:cNvSpPr/>
          <p:nvPr/>
        </p:nvSpPr>
        <p:spPr>
          <a:xfrm>
            <a:off x="1423511" y="6122432"/>
            <a:ext cx="3558778" cy="843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scalable parallel counting in bipartite graphs.</a:t>
            </a:r>
            <a:endParaRPr lang="en-US" sz="2050" dirty="0"/>
          </a:p>
        </p:txBody>
      </p:sp>
      <p:sp>
        <p:nvSpPr>
          <p:cNvPr id="7" name="Shape 4"/>
          <p:cNvSpPr/>
          <p:nvPr/>
        </p:nvSpPr>
        <p:spPr>
          <a:xfrm>
            <a:off x="5193149" y="4941570"/>
            <a:ext cx="474464" cy="474464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5878473" y="4941570"/>
            <a:ext cx="3558778" cy="527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Technologies</a:t>
            </a:r>
            <a:endParaRPr lang="en-US" sz="3300" dirty="0"/>
          </a:p>
        </p:txBody>
      </p:sp>
      <p:sp>
        <p:nvSpPr>
          <p:cNvPr id="9" name="Text 6"/>
          <p:cNvSpPr/>
          <p:nvPr/>
        </p:nvSpPr>
        <p:spPr>
          <a:xfrm>
            <a:off x="5878473" y="5595223"/>
            <a:ext cx="3558778" cy="1265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Uses METIS for partitioning, MPI for distribution, OpenMP for threading.</a:t>
            </a:r>
            <a:endParaRPr lang="en-US" sz="2050" dirty="0"/>
          </a:p>
        </p:txBody>
      </p:sp>
      <p:sp>
        <p:nvSpPr>
          <p:cNvPr id="10" name="Shape 7"/>
          <p:cNvSpPr/>
          <p:nvPr/>
        </p:nvSpPr>
        <p:spPr>
          <a:xfrm>
            <a:off x="9648111" y="4941570"/>
            <a:ext cx="474464" cy="474464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10333434" y="4941570"/>
            <a:ext cx="3558778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Real-World Impact</a:t>
            </a:r>
            <a:endParaRPr lang="en-US" sz="3300" dirty="0"/>
          </a:p>
        </p:txBody>
      </p:sp>
      <p:sp>
        <p:nvSpPr>
          <p:cNvPr id="12" name="Text 9"/>
          <p:cNvSpPr/>
          <p:nvPr/>
        </p:nvSpPr>
        <p:spPr>
          <a:xfrm>
            <a:off x="10333434" y="6122432"/>
            <a:ext cx="3558778" cy="1265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Applications in social networks, recommendations, clustering, anomaly detection.</a:t>
            </a:r>
            <a:endParaRPr lang="en-US" sz="2050" dirty="0"/>
          </a:p>
        </p:txBody>
      </p:sp>
      <p:sp>
        <p:nvSpPr>
          <p:cNvPr id="13" name="Rectangle 12"/>
          <p:cNvSpPr/>
          <p:nvPr/>
        </p:nvSpPr>
        <p:spPr>
          <a:xfrm>
            <a:off x="12812233" y="7644809"/>
            <a:ext cx="1818167" cy="499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666" y="596146"/>
            <a:ext cx="8165425" cy="677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Understanding Butterfly Motifs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8666" y="1815465"/>
            <a:ext cx="4335780" cy="541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Bipartite Graphs</a:t>
            </a:r>
            <a:endParaRPr lang="en-US" sz="3400" dirty="0"/>
          </a:p>
        </p:txBody>
      </p:sp>
      <p:sp>
        <p:nvSpPr>
          <p:cNvPr id="4" name="Text 2"/>
          <p:cNvSpPr/>
          <p:nvPr/>
        </p:nvSpPr>
        <p:spPr>
          <a:xfrm>
            <a:off x="758666" y="2574131"/>
            <a:ext cx="6292096" cy="8670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Vertices split into two sets (L and R). Edges connect L to R only.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758666" y="3636169"/>
            <a:ext cx="6292096" cy="433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edges within the same set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666" y="4145518"/>
            <a:ext cx="6292096" cy="433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Common in co-purchase, co-authorship data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666" y="4795718"/>
            <a:ext cx="4335780" cy="541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Butterfly Structure</a:t>
            </a:r>
            <a:endParaRPr lang="en-US" sz="3400" dirty="0"/>
          </a:p>
        </p:txBody>
      </p:sp>
      <p:sp>
        <p:nvSpPr>
          <p:cNvPr id="8" name="Text 6"/>
          <p:cNvSpPr/>
          <p:nvPr/>
        </p:nvSpPr>
        <p:spPr>
          <a:xfrm>
            <a:off x="758666" y="5554385"/>
            <a:ext cx="6292096" cy="8670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2x2 biclique: two L-side and two R-side vertices, all connected.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758666" y="6616422"/>
            <a:ext cx="6292096" cy="433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Represents dense local structure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666" y="7125772"/>
            <a:ext cx="6292096" cy="433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Captures co-occurrence patterns</a:t>
            </a:r>
            <a:endParaRPr lang="en-US" sz="17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7258" y="1842611"/>
            <a:ext cx="6292096" cy="408360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2812233" y="7644809"/>
            <a:ext cx="1818167" cy="499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147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037" y="2945844"/>
            <a:ext cx="7771328" cy="833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Motivation &amp; Challenges</a:t>
            </a:r>
            <a:endParaRPr lang="en-US" sz="5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037" y="4102298"/>
            <a:ext cx="579477" cy="5794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48633" y="4068604"/>
            <a:ext cx="3460313" cy="482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Why Butterflies?</a:t>
            </a:r>
            <a:endParaRPr lang="en-US" sz="3000" dirty="0"/>
          </a:p>
        </p:txBody>
      </p:sp>
      <p:sp>
        <p:nvSpPr>
          <p:cNvPr id="6" name="Text 2"/>
          <p:cNvSpPr/>
          <p:nvPr/>
        </p:nvSpPr>
        <p:spPr>
          <a:xfrm>
            <a:off x="1448633" y="4667369"/>
            <a:ext cx="3460313" cy="1158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Detect communities, spam, and co-occurrence patterns in networks.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8626" y="4102298"/>
            <a:ext cx="579477" cy="5794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971223" y="4068604"/>
            <a:ext cx="3460433" cy="482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Scale Issues</a:t>
            </a:r>
            <a:endParaRPr lang="en-US" sz="3000" dirty="0"/>
          </a:p>
        </p:txBody>
      </p:sp>
      <p:sp>
        <p:nvSpPr>
          <p:cNvPr id="9" name="Text 4"/>
          <p:cNvSpPr/>
          <p:nvPr/>
        </p:nvSpPr>
        <p:spPr>
          <a:xfrm>
            <a:off x="5971223" y="4667369"/>
            <a:ext cx="3460433" cy="772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Graphs may have millions of vertices and edges.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1334" y="4102298"/>
            <a:ext cx="579477" cy="57947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0493931" y="4068604"/>
            <a:ext cx="3460313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Combinatorial Explosion</a:t>
            </a:r>
            <a:endParaRPr lang="en-US" sz="3000" dirty="0"/>
          </a:p>
        </p:txBody>
      </p:sp>
      <p:sp>
        <p:nvSpPr>
          <p:cNvPr id="12" name="Text 6"/>
          <p:cNvSpPr/>
          <p:nvPr/>
        </p:nvSpPr>
        <p:spPr>
          <a:xfrm>
            <a:off x="10493931" y="5150287"/>
            <a:ext cx="3460313" cy="772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Sequential algorithms are too slow for large graphs.</a:t>
            </a:r>
            <a:endParaRPr lang="en-US" sz="1900" dirty="0"/>
          </a:p>
        </p:txBody>
      </p:sp>
      <p:sp>
        <p:nvSpPr>
          <p:cNvPr id="13" name="Text 7"/>
          <p:cNvSpPr/>
          <p:nvPr/>
        </p:nvSpPr>
        <p:spPr>
          <a:xfrm>
            <a:off x="10493931" y="6038612"/>
            <a:ext cx="3460313" cy="772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Iterate over neighbor pairs (wedges)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10493931" y="6926937"/>
            <a:ext cx="3460313" cy="772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Check shared connections for each wedge</a:t>
            </a:r>
            <a:endParaRPr lang="en-US" sz="1900" dirty="0"/>
          </a:p>
        </p:txBody>
      </p:sp>
      <p:sp>
        <p:nvSpPr>
          <p:cNvPr id="15" name="Rectangle 14"/>
          <p:cNvSpPr/>
          <p:nvPr/>
        </p:nvSpPr>
        <p:spPr>
          <a:xfrm>
            <a:off x="12812233" y="7644809"/>
            <a:ext cx="1818167" cy="499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6165" y="586264"/>
            <a:ext cx="12124849" cy="919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200"/>
              </a:lnSpc>
              <a:buNone/>
            </a:pPr>
            <a:r>
              <a:rPr lang="en-US" sz="575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PARBUTTERFLY: Solution Pipeline</a:t>
            </a:r>
            <a:endParaRPr lang="en-US" sz="5750" dirty="0"/>
          </a:p>
        </p:txBody>
      </p:sp>
      <p:sp>
        <p:nvSpPr>
          <p:cNvPr id="3" name="Text 1"/>
          <p:cNvSpPr/>
          <p:nvPr/>
        </p:nvSpPr>
        <p:spPr>
          <a:xfrm>
            <a:off x="751880" y="2523530"/>
            <a:ext cx="4264104" cy="532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4150"/>
              </a:lnSpc>
              <a:buNone/>
            </a:pPr>
            <a:r>
              <a:rPr lang="en-US" sz="3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Vertex Ranking</a:t>
            </a:r>
            <a:endParaRPr lang="en-US" sz="3350" dirty="0"/>
          </a:p>
        </p:txBody>
      </p:sp>
      <p:sp>
        <p:nvSpPr>
          <p:cNvPr id="4" name="Text 2"/>
          <p:cNvSpPr/>
          <p:nvPr/>
        </p:nvSpPr>
        <p:spPr>
          <a:xfrm>
            <a:off x="746165" y="3184327"/>
            <a:ext cx="4269819" cy="852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3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Assign rank by degree or degeneracy order.</a:t>
            </a:r>
            <a:endParaRPr lang="en-US" sz="20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5984" y="2489002"/>
            <a:ext cx="4598313" cy="459831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07204" y="3904774"/>
            <a:ext cx="299799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9614297" y="1932027"/>
            <a:ext cx="4264104" cy="532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Wedge Generation</a:t>
            </a:r>
            <a:endParaRPr lang="en-US" sz="3350" dirty="0"/>
          </a:p>
        </p:txBody>
      </p:sp>
      <p:sp>
        <p:nvSpPr>
          <p:cNvPr id="8" name="Text 5"/>
          <p:cNvSpPr/>
          <p:nvPr/>
        </p:nvSpPr>
        <p:spPr>
          <a:xfrm>
            <a:off x="9614297" y="2592824"/>
            <a:ext cx="4269938" cy="852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Form triplets centered at low-rank vertices.</a:t>
            </a:r>
            <a:endParaRPr lang="en-US" sz="20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5984" y="2489002"/>
            <a:ext cx="4598313" cy="459831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531060" y="3474601"/>
            <a:ext cx="299799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350" dirty="0"/>
          </a:p>
        </p:txBody>
      </p:sp>
      <p:sp>
        <p:nvSpPr>
          <p:cNvPr id="11" name="Text 7"/>
          <p:cNvSpPr/>
          <p:nvPr/>
        </p:nvSpPr>
        <p:spPr>
          <a:xfrm>
            <a:off x="10040660" y="3765113"/>
            <a:ext cx="3843576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Wedge Aggregation</a:t>
            </a:r>
            <a:endParaRPr lang="en-US" sz="3350" dirty="0"/>
          </a:p>
        </p:txBody>
      </p:sp>
      <p:sp>
        <p:nvSpPr>
          <p:cNvPr id="12" name="Text 8"/>
          <p:cNvSpPr/>
          <p:nvPr/>
        </p:nvSpPr>
        <p:spPr>
          <a:xfrm>
            <a:off x="10040660" y="4958834"/>
            <a:ext cx="3843576" cy="852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Group wedges by endpoints to count shared neighbors.</a:t>
            </a:r>
            <a:endParaRPr lang="en-US" sz="20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5984" y="2489002"/>
            <a:ext cx="4598313" cy="459831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349258" y="4600694"/>
            <a:ext cx="299799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0"/>
          <p:cNvSpPr/>
          <p:nvPr/>
        </p:nvSpPr>
        <p:spPr>
          <a:xfrm>
            <a:off x="9614297" y="6131123"/>
            <a:ext cx="4264104" cy="532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Butterfly Counting</a:t>
            </a:r>
            <a:endParaRPr lang="en-US" sz="3350" dirty="0"/>
          </a:p>
        </p:txBody>
      </p:sp>
      <p:sp>
        <p:nvSpPr>
          <p:cNvPr id="16" name="Text 11"/>
          <p:cNvSpPr/>
          <p:nvPr/>
        </p:nvSpPr>
        <p:spPr>
          <a:xfrm>
            <a:off x="9614297" y="6791920"/>
            <a:ext cx="4269938" cy="852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Pairs of wedges with same endpoints form butterflies.</a:t>
            </a:r>
            <a:endParaRPr lang="en-US" sz="20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5984" y="2489002"/>
            <a:ext cx="4598313" cy="4598313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531060" y="5726787"/>
            <a:ext cx="299799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350" dirty="0"/>
          </a:p>
        </p:txBody>
      </p:sp>
      <p:sp>
        <p:nvSpPr>
          <p:cNvPr id="19" name="Text 13"/>
          <p:cNvSpPr/>
          <p:nvPr/>
        </p:nvSpPr>
        <p:spPr>
          <a:xfrm>
            <a:off x="751880" y="5539621"/>
            <a:ext cx="4264104" cy="532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4150"/>
              </a:lnSpc>
              <a:buNone/>
            </a:pPr>
            <a:r>
              <a:rPr lang="en-US" sz="3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Peeling (Optional)</a:t>
            </a:r>
            <a:endParaRPr lang="en-US" sz="3350" dirty="0"/>
          </a:p>
        </p:txBody>
      </p:sp>
      <p:sp>
        <p:nvSpPr>
          <p:cNvPr id="20" name="Text 14"/>
          <p:cNvSpPr/>
          <p:nvPr/>
        </p:nvSpPr>
        <p:spPr>
          <a:xfrm>
            <a:off x="746165" y="6200418"/>
            <a:ext cx="4269819" cy="852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3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k-tip/k-wing decomposition by butterfly participation.</a:t>
            </a:r>
            <a:endParaRPr lang="en-US" sz="2050" dirty="0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15984" y="2489002"/>
            <a:ext cx="4598313" cy="4598313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207204" y="5296614"/>
            <a:ext cx="299799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</a:t>
            </a:r>
            <a:endParaRPr lang="en-US" sz="2350" dirty="0"/>
          </a:p>
        </p:txBody>
      </p:sp>
      <p:sp>
        <p:nvSpPr>
          <p:cNvPr id="23" name="Rectangle 22"/>
          <p:cNvSpPr/>
          <p:nvPr/>
        </p:nvSpPr>
        <p:spPr>
          <a:xfrm>
            <a:off x="12812233" y="7644809"/>
            <a:ext cx="1818167" cy="499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2241" y="614601"/>
            <a:ext cx="7579519" cy="19278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50"/>
              </a:lnSpc>
              <a:buNone/>
            </a:pPr>
            <a:r>
              <a:rPr lang="en-US" sz="605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Tools &amp; Parallel Strategy</a:t>
            </a:r>
            <a:endParaRPr lang="en-US" sz="6050" dirty="0"/>
          </a:p>
        </p:txBody>
      </p:sp>
      <p:sp>
        <p:nvSpPr>
          <p:cNvPr id="4" name="Shape 1"/>
          <p:cNvSpPr/>
          <p:nvPr/>
        </p:nvSpPr>
        <p:spPr>
          <a:xfrm>
            <a:off x="782241" y="2877622"/>
            <a:ext cx="3678079" cy="2481024"/>
          </a:xfrm>
          <a:prstGeom prst="roundRect">
            <a:avLst>
              <a:gd name="adj" fmla="val 1351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005721" y="3101102"/>
            <a:ext cx="3231118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METIS</a:t>
            </a:r>
            <a:endParaRPr lang="en-US" sz="3500" dirty="0"/>
          </a:p>
        </p:txBody>
      </p:sp>
      <p:sp>
        <p:nvSpPr>
          <p:cNvPr id="6" name="Text 3"/>
          <p:cNvSpPr/>
          <p:nvPr/>
        </p:nvSpPr>
        <p:spPr>
          <a:xfrm>
            <a:off x="1005721" y="3793927"/>
            <a:ext cx="3231118" cy="1341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1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Partitions the graph into balanced subgraphs for parallel processing.</a:t>
            </a:r>
            <a:endParaRPr lang="en-US" sz="2150" dirty="0"/>
          </a:p>
        </p:txBody>
      </p:sp>
      <p:sp>
        <p:nvSpPr>
          <p:cNvPr id="7" name="Shape 4"/>
          <p:cNvSpPr/>
          <p:nvPr/>
        </p:nvSpPr>
        <p:spPr>
          <a:xfrm>
            <a:off x="4683800" y="2877622"/>
            <a:ext cx="3678079" cy="2481024"/>
          </a:xfrm>
          <a:prstGeom prst="roundRect">
            <a:avLst>
              <a:gd name="adj" fmla="val 1351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4907280" y="3101102"/>
            <a:ext cx="3231118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MPI</a:t>
            </a:r>
            <a:endParaRPr lang="en-US" sz="3500" dirty="0"/>
          </a:p>
        </p:txBody>
      </p:sp>
      <p:sp>
        <p:nvSpPr>
          <p:cNvPr id="9" name="Text 6"/>
          <p:cNvSpPr/>
          <p:nvPr/>
        </p:nvSpPr>
        <p:spPr>
          <a:xfrm>
            <a:off x="4907280" y="3793927"/>
            <a:ext cx="3231118" cy="1341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1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Distributes partitions across processes for inter-node parallelism.</a:t>
            </a:r>
            <a:endParaRPr lang="en-US" sz="2150" dirty="0"/>
          </a:p>
        </p:txBody>
      </p:sp>
      <p:sp>
        <p:nvSpPr>
          <p:cNvPr id="10" name="Shape 7"/>
          <p:cNvSpPr/>
          <p:nvPr/>
        </p:nvSpPr>
        <p:spPr>
          <a:xfrm>
            <a:off x="782241" y="5582126"/>
            <a:ext cx="7579519" cy="2033945"/>
          </a:xfrm>
          <a:prstGeom prst="roundRect">
            <a:avLst>
              <a:gd name="adj" fmla="val 1648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1005721" y="5805607"/>
            <a:ext cx="4470321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OpenMP</a:t>
            </a:r>
            <a:endParaRPr lang="en-US" sz="3500" dirty="0"/>
          </a:p>
        </p:txBody>
      </p:sp>
      <p:sp>
        <p:nvSpPr>
          <p:cNvPr id="12" name="Text 9"/>
          <p:cNvSpPr/>
          <p:nvPr/>
        </p:nvSpPr>
        <p:spPr>
          <a:xfrm>
            <a:off x="1005721" y="6498431"/>
            <a:ext cx="7132558" cy="894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1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Enables intra-node parallelism for wedge generation and aggregation.</a:t>
            </a:r>
            <a:endParaRPr lang="en-US" sz="2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1292" y="355878"/>
            <a:ext cx="5011817" cy="751772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64607" y="867132"/>
            <a:ext cx="6551414" cy="818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400"/>
              </a:lnSpc>
              <a:buNone/>
            </a:pPr>
            <a:r>
              <a:rPr lang="en-US" sz="515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System Architecture</a:t>
            </a:r>
            <a:endParaRPr lang="en-US" sz="515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607" y="1970842"/>
            <a:ext cx="949404" cy="134790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1898809" y="2160627"/>
            <a:ext cx="3797856" cy="474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METIS Partitioning</a:t>
            </a:r>
            <a:endParaRPr lang="en-US" sz="2950" dirty="0"/>
          </a:p>
        </p:txBody>
      </p:sp>
      <p:sp>
        <p:nvSpPr>
          <p:cNvPr id="7" name="Text 2"/>
          <p:cNvSpPr/>
          <p:nvPr/>
        </p:nvSpPr>
        <p:spPr>
          <a:xfrm>
            <a:off x="1898809" y="2749153"/>
            <a:ext cx="6580584" cy="379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Divides the graph into balanced parts.</a:t>
            </a:r>
            <a:endParaRPr lang="en-US" sz="18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607" y="3318748"/>
            <a:ext cx="949404" cy="134790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898809" y="3508534"/>
            <a:ext cx="3797856" cy="474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MPI Processes</a:t>
            </a:r>
            <a:endParaRPr lang="en-US" sz="2950" dirty="0"/>
          </a:p>
        </p:txBody>
      </p:sp>
      <p:sp>
        <p:nvSpPr>
          <p:cNvPr id="10" name="Text 4"/>
          <p:cNvSpPr/>
          <p:nvPr/>
        </p:nvSpPr>
        <p:spPr>
          <a:xfrm>
            <a:off x="1898809" y="4097060"/>
            <a:ext cx="6580584" cy="379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process handles a partition for distributed computation.</a:t>
            </a:r>
            <a:endParaRPr lang="en-US" sz="18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4607" y="4666655"/>
            <a:ext cx="949404" cy="1347907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898809" y="4856440"/>
            <a:ext cx="3797856" cy="474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OpenMP Threads</a:t>
            </a:r>
            <a:endParaRPr lang="en-US" sz="2950" dirty="0"/>
          </a:p>
        </p:txBody>
      </p:sp>
      <p:sp>
        <p:nvSpPr>
          <p:cNvPr id="13" name="Text 6"/>
          <p:cNvSpPr/>
          <p:nvPr/>
        </p:nvSpPr>
        <p:spPr>
          <a:xfrm>
            <a:off x="1898809" y="5444966"/>
            <a:ext cx="6580584" cy="379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 butterfly counting within each process.</a:t>
            </a:r>
            <a:endParaRPr lang="en-US" sz="185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4607" y="6014561"/>
            <a:ext cx="949404" cy="1347907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98809" y="6204347"/>
            <a:ext cx="3797856" cy="474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MPI Reduce</a:t>
            </a:r>
            <a:endParaRPr lang="en-US" sz="2950" dirty="0"/>
          </a:p>
        </p:txBody>
      </p:sp>
      <p:sp>
        <p:nvSpPr>
          <p:cNvPr id="16" name="Text 8"/>
          <p:cNvSpPr/>
          <p:nvPr/>
        </p:nvSpPr>
        <p:spPr>
          <a:xfrm>
            <a:off x="1898809" y="6792873"/>
            <a:ext cx="6580584" cy="379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Combines local results into a global butterfly count.</a:t>
            </a:r>
            <a:endParaRPr lang="en-US" sz="1850" dirty="0"/>
          </a:p>
        </p:txBody>
      </p:sp>
      <p:sp>
        <p:nvSpPr>
          <p:cNvPr id="17" name="Rectangle 16"/>
          <p:cNvSpPr/>
          <p:nvPr/>
        </p:nvSpPr>
        <p:spPr>
          <a:xfrm>
            <a:off x="12693587" y="7623737"/>
            <a:ext cx="1818167" cy="499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746" y="1406247"/>
            <a:ext cx="6542365" cy="778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Parallelization Details</a:t>
            </a:r>
            <a:endParaRPr lang="en-US" sz="4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746" y="2486858"/>
            <a:ext cx="541496" cy="54149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53741" y="2455307"/>
            <a:ext cx="3082885" cy="902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METIS Partitioning</a:t>
            </a:r>
            <a:endParaRPr lang="en-US" sz="2800" dirty="0"/>
          </a:p>
        </p:txBody>
      </p:sp>
      <p:sp>
        <p:nvSpPr>
          <p:cNvPr id="6" name="Text 2"/>
          <p:cNvSpPr/>
          <p:nvPr/>
        </p:nvSpPr>
        <p:spPr>
          <a:xfrm>
            <a:off x="1353741" y="3466028"/>
            <a:ext cx="3082885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Minimizes edge cuts, balances workload before MPI.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374" y="2486858"/>
            <a:ext cx="541496" cy="54149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429369" y="2455307"/>
            <a:ext cx="3082885" cy="451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MPI Distribution</a:t>
            </a:r>
            <a:endParaRPr lang="en-US" sz="2800" dirty="0"/>
          </a:p>
        </p:txBody>
      </p:sp>
      <p:sp>
        <p:nvSpPr>
          <p:cNvPr id="9" name="Text 4"/>
          <p:cNvSpPr/>
          <p:nvPr/>
        </p:nvSpPr>
        <p:spPr>
          <a:xfrm>
            <a:off x="5429369" y="3014782"/>
            <a:ext cx="3082885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process receives a partition, exchanges boundary data, computes local counts.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746" y="4761071"/>
            <a:ext cx="541496" cy="54149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353741" y="4729520"/>
            <a:ext cx="3082885" cy="902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OpenMP Computation</a:t>
            </a:r>
            <a:endParaRPr lang="en-US" sz="2800" dirty="0"/>
          </a:p>
        </p:txBody>
      </p:sp>
      <p:sp>
        <p:nvSpPr>
          <p:cNvPr id="12" name="Text 6"/>
          <p:cNvSpPr/>
          <p:nvPr/>
        </p:nvSpPr>
        <p:spPr>
          <a:xfrm>
            <a:off x="1353741" y="5740241"/>
            <a:ext cx="3082885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Parallelizes wedge generation and aggregation using atomic updates or buffers.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4121" y="459343"/>
            <a:ext cx="8965525" cy="719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50"/>
              </a:lnSpc>
              <a:buNone/>
            </a:pPr>
            <a:r>
              <a:rPr lang="en-US" sz="450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Algorithm Implementation Steps</a:t>
            </a:r>
            <a:endParaRPr lang="en-US" sz="4500" dirty="0"/>
          </a:p>
        </p:txBody>
      </p:sp>
      <p:sp>
        <p:nvSpPr>
          <p:cNvPr id="3" name="Shape 1"/>
          <p:cNvSpPr/>
          <p:nvPr/>
        </p:nvSpPr>
        <p:spPr>
          <a:xfrm>
            <a:off x="584121" y="1512927"/>
            <a:ext cx="1346121" cy="1184791"/>
          </a:xfrm>
          <a:prstGeom prst="roundRect">
            <a:avLst>
              <a:gd name="adj" fmla="val 2113"/>
            </a:avLst>
          </a:prstGeom>
          <a:solidFill>
            <a:srgbClr val="E9ECF2"/>
          </a:solidFill>
          <a:ln/>
        </p:spPr>
      </p:sp>
      <p:sp>
        <p:nvSpPr>
          <p:cNvPr id="4" name="Text 2"/>
          <p:cNvSpPr/>
          <p:nvPr/>
        </p:nvSpPr>
        <p:spPr>
          <a:xfrm>
            <a:off x="1139785" y="1958578"/>
            <a:ext cx="234672" cy="293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2097048" y="1679734"/>
            <a:ext cx="3309580" cy="417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Partition Graph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2097048" y="2197179"/>
            <a:ext cx="3309580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METIS for balanced subgraphs.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013585" y="2688193"/>
            <a:ext cx="11949351" cy="11430"/>
          </a:xfrm>
          <a:prstGeom prst="roundRect">
            <a:avLst>
              <a:gd name="adj" fmla="val 219058"/>
            </a:avLst>
          </a:prstGeom>
          <a:solidFill>
            <a:srgbClr val="CFD2D8"/>
          </a:solidFill>
          <a:ln/>
        </p:spPr>
      </p:sp>
      <p:sp>
        <p:nvSpPr>
          <p:cNvPr id="8" name="Shape 6"/>
          <p:cNvSpPr/>
          <p:nvPr/>
        </p:nvSpPr>
        <p:spPr>
          <a:xfrm>
            <a:off x="584121" y="2781062"/>
            <a:ext cx="2692360" cy="1184791"/>
          </a:xfrm>
          <a:prstGeom prst="roundRect">
            <a:avLst>
              <a:gd name="adj" fmla="val 2113"/>
            </a:avLst>
          </a:prstGeom>
          <a:solidFill>
            <a:srgbClr val="E9ECF2"/>
          </a:solidFill>
          <a:ln/>
        </p:spPr>
      </p:sp>
      <p:sp>
        <p:nvSpPr>
          <p:cNvPr id="9" name="Text 7"/>
          <p:cNvSpPr/>
          <p:nvPr/>
        </p:nvSpPr>
        <p:spPr>
          <a:xfrm>
            <a:off x="1812965" y="3226713"/>
            <a:ext cx="234672" cy="293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3443288" y="2947868"/>
            <a:ext cx="3084314" cy="417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Distribute with MPI</a:t>
            </a:r>
            <a:endParaRPr lang="en-US" sz="2600" dirty="0"/>
          </a:p>
        </p:txBody>
      </p:sp>
      <p:sp>
        <p:nvSpPr>
          <p:cNvPr id="11" name="Text 9"/>
          <p:cNvSpPr/>
          <p:nvPr/>
        </p:nvSpPr>
        <p:spPr>
          <a:xfrm>
            <a:off x="3443288" y="3465314"/>
            <a:ext cx="3084314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Load partitions into MPI ranks.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359825" y="3956328"/>
            <a:ext cx="10603111" cy="11430"/>
          </a:xfrm>
          <a:prstGeom prst="roundRect">
            <a:avLst>
              <a:gd name="adj" fmla="val 219058"/>
            </a:avLst>
          </a:prstGeom>
          <a:solidFill>
            <a:srgbClr val="CFD2D8"/>
          </a:solidFill>
          <a:ln/>
        </p:spPr>
      </p:sp>
      <p:sp>
        <p:nvSpPr>
          <p:cNvPr id="13" name="Shape 11"/>
          <p:cNvSpPr/>
          <p:nvPr/>
        </p:nvSpPr>
        <p:spPr>
          <a:xfrm>
            <a:off x="584121" y="4049197"/>
            <a:ext cx="4038600" cy="1184791"/>
          </a:xfrm>
          <a:prstGeom prst="roundRect">
            <a:avLst>
              <a:gd name="adj" fmla="val 2113"/>
            </a:avLst>
          </a:prstGeom>
          <a:solidFill>
            <a:srgbClr val="E9ECF2"/>
          </a:solidFill>
          <a:ln/>
        </p:spPr>
      </p:sp>
      <p:sp>
        <p:nvSpPr>
          <p:cNvPr id="14" name="Text 12"/>
          <p:cNvSpPr/>
          <p:nvPr/>
        </p:nvSpPr>
        <p:spPr>
          <a:xfrm>
            <a:off x="2486025" y="4494848"/>
            <a:ext cx="234672" cy="293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4789527" y="4216003"/>
            <a:ext cx="3338393" cy="417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Local Computation</a:t>
            </a:r>
            <a:endParaRPr lang="en-US" sz="2600" dirty="0"/>
          </a:p>
        </p:txBody>
      </p:sp>
      <p:sp>
        <p:nvSpPr>
          <p:cNvPr id="16" name="Text 14"/>
          <p:cNvSpPr/>
          <p:nvPr/>
        </p:nvSpPr>
        <p:spPr>
          <a:xfrm>
            <a:off x="4789527" y="4733449"/>
            <a:ext cx="5980867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Rank vertices, generate and aggregate wedges, count butterflies.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706064" y="5224463"/>
            <a:ext cx="9256871" cy="11430"/>
          </a:xfrm>
          <a:prstGeom prst="roundRect">
            <a:avLst>
              <a:gd name="adj" fmla="val 219058"/>
            </a:avLst>
          </a:prstGeom>
          <a:solidFill>
            <a:srgbClr val="CFD2D8"/>
          </a:solidFill>
          <a:ln/>
        </p:spPr>
      </p:sp>
      <p:sp>
        <p:nvSpPr>
          <p:cNvPr id="18" name="Shape 16"/>
          <p:cNvSpPr/>
          <p:nvPr/>
        </p:nvSpPr>
        <p:spPr>
          <a:xfrm>
            <a:off x="584121" y="5317331"/>
            <a:ext cx="5384840" cy="1184791"/>
          </a:xfrm>
          <a:prstGeom prst="roundRect">
            <a:avLst>
              <a:gd name="adj" fmla="val 2113"/>
            </a:avLst>
          </a:prstGeom>
          <a:solidFill>
            <a:srgbClr val="E9ECF2"/>
          </a:solidFill>
          <a:ln/>
        </p:spPr>
      </p:sp>
      <p:sp>
        <p:nvSpPr>
          <p:cNvPr id="19" name="Text 17"/>
          <p:cNvSpPr/>
          <p:nvPr/>
        </p:nvSpPr>
        <p:spPr>
          <a:xfrm>
            <a:off x="3159204" y="5762982"/>
            <a:ext cx="234672" cy="293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1800" dirty="0"/>
          </a:p>
        </p:txBody>
      </p:sp>
      <p:sp>
        <p:nvSpPr>
          <p:cNvPr id="20" name="Text 18"/>
          <p:cNvSpPr/>
          <p:nvPr/>
        </p:nvSpPr>
        <p:spPr>
          <a:xfrm>
            <a:off x="6135767" y="5484138"/>
            <a:ext cx="3338393" cy="417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OpenMP Parallelism</a:t>
            </a:r>
            <a:endParaRPr lang="en-US" sz="2600" dirty="0"/>
          </a:p>
        </p:txBody>
      </p:sp>
      <p:sp>
        <p:nvSpPr>
          <p:cNvPr id="21" name="Text 19"/>
          <p:cNvSpPr/>
          <p:nvPr/>
        </p:nvSpPr>
        <p:spPr>
          <a:xfrm>
            <a:off x="6135767" y="6001583"/>
            <a:ext cx="4157663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Enumerate and aggregate wedges in parallel.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052304" y="6492597"/>
            <a:ext cx="7910632" cy="11430"/>
          </a:xfrm>
          <a:prstGeom prst="roundRect">
            <a:avLst>
              <a:gd name="adj" fmla="val 219058"/>
            </a:avLst>
          </a:prstGeom>
          <a:solidFill>
            <a:srgbClr val="CFD2D8"/>
          </a:solidFill>
          <a:ln/>
        </p:spPr>
      </p:sp>
      <p:sp>
        <p:nvSpPr>
          <p:cNvPr id="23" name="Shape 21"/>
          <p:cNvSpPr/>
          <p:nvPr/>
        </p:nvSpPr>
        <p:spPr>
          <a:xfrm>
            <a:off x="584121" y="6585466"/>
            <a:ext cx="6731079" cy="1184791"/>
          </a:xfrm>
          <a:prstGeom prst="roundRect">
            <a:avLst>
              <a:gd name="adj" fmla="val 2113"/>
            </a:avLst>
          </a:prstGeom>
          <a:solidFill>
            <a:srgbClr val="E9ECF2"/>
          </a:solidFill>
          <a:ln/>
        </p:spPr>
      </p:sp>
      <p:sp>
        <p:nvSpPr>
          <p:cNvPr id="24" name="Text 22"/>
          <p:cNvSpPr/>
          <p:nvPr/>
        </p:nvSpPr>
        <p:spPr>
          <a:xfrm>
            <a:off x="3832265" y="7031117"/>
            <a:ext cx="234672" cy="293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</a:t>
            </a:r>
            <a:endParaRPr lang="en-US" sz="1800" dirty="0"/>
          </a:p>
        </p:txBody>
      </p:sp>
      <p:sp>
        <p:nvSpPr>
          <p:cNvPr id="25" name="Text 23"/>
          <p:cNvSpPr/>
          <p:nvPr/>
        </p:nvSpPr>
        <p:spPr>
          <a:xfrm>
            <a:off x="7482007" y="6752273"/>
            <a:ext cx="2974896" cy="417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Result Gathering</a:t>
            </a:r>
            <a:endParaRPr lang="en-US" sz="2600" dirty="0"/>
          </a:p>
        </p:txBody>
      </p:sp>
      <p:sp>
        <p:nvSpPr>
          <p:cNvPr id="26" name="Text 24"/>
          <p:cNvSpPr/>
          <p:nvPr/>
        </p:nvSpPr>
        <p:spPr>
          <a:xfrm>
            <a:off x="7482007" y="7269718"/>
            <a:ext cx="2974896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Merge results with MPI_Reduce.</a:t>
            </a:r>
            <a:endParaRPr lang="en-US" sz="1600" dirty="0"/>
          </a:p>
        </p:txBody>
      </p:sp>
      <p:sp>
        <p:nvSpPr>
          <p:cNvPr id="27" name="Rectangle 26"/>
          <p:cNvSpPr/>
          <p:nvPr/>
        </p:nvSpPr>
        <p:spPr>
          <a:xfrm>
            <a:off x="12812233" y="7644809"/>
            <a:ext cx="1818167" cy="499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472</Words>
  <Application>Microsoft Office PowerPoint</Application>
  <PresentationFormat>Custom</PresentationFormat>
  <Paragraphs>107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Roboto Slab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Ayaan Khan</cp:lastModifiedBy>
  <cp:revision>2</cp:revision>
  <dcterms:created xsi:type="dcterms:W3CDTF">2025-04-20T18:10:02Z</dcterms:created>
  <dcterms:modified xsi:type="dcterms:W3CDTF">2025-04-20T18:26:07Z</dcterms:modified>
</cp:coreProperties>
</file>